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322" r:id="rId4"/>
    <p:sldId id="296" r:id="rId5"/>
    <p:sldId id="327" r:id="rId6"/>
    <p:sldId id="328" r:id="rId7"/>
    <p:sldId id="321" r:id="rId8"/>
    <p:sldId id="329" r:id="rId9"/>
    <p:sldId id="330" r:id="rId10"/>
    <p:sldId id="333" r:id="rId11"/>
    <p:sldId id="335" r:id="rId12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4"/>
    </p:embeddedFont>
    <p:embeddedFont>
      <p:font typeface="Lato" panose="020F0502020204030203" pitchFamily="34" charset="77"/>
      <p:regular r:id="rId15"/>
      <p:bold r:id="rId16"/>
      <p:italic r:id="rId17"/>
      <p:boldItalic r:id="rId18"/>
    </p:embeddedFont>
    <p:embeddedFont>
      <p:font typeface="Malgun Gothic" panose="020B0503020000020004" pitchFamily="34" charset="-127"/>
      <p:regular r:id="rId19"/>
      <p:bold r:id="rId20"/>
    </p:embeddedFont>
    <p:embeddedFont>
      <p:font typeface="Raleway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학용" initials="김" lastIdx="1" clrIdx="0">
    <p:extLst>
      <p:ext uri="{19B8F6BF-5375-455C-9EA6-DF929625EA0E}">
        <p15:presenceInfo xmlns:p15="http://schemas.microsoft.com/office/powerpoint/2012/main" userId="김학용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9" autoAdjust="0"/>
    <p:restoredTop sz="94689"/>
  </p:normalViewPr>
  <p:slideViewPr>
    <p:cSldViewPr snapToGrid="0">
      <p:cViewPr varScale="1">
        <p:scale>
          <a:sx n="207" d="100"/>
          <a:sy n="207" d="100"/>
        </p:scale>
        <p:origin x="55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45aaa7c9d_4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45aaa7c9d_4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986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454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7249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6993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 idx="4294967295"/>
          </p:nvPr>
        </p:nvSpPr>
        <p:spPr>
          <a:xfrm>
            <a:off x="709550" y="1289309"/>
            <a:ext cx="8005627" cy="79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altLang="ko-KR" sz="2500" dirty="0"/>
              <a:t>Comparing  Coefficients of Growth Curve Models</a:t>
            </a:r>
            <a:br>
              <a:rPr lang="en-US" altLang="ko-KR" sz="34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br>
              <a:rPr lang="en-US" altLang="ko-KR" sz="100" dirty="0"/>
            </a:br>
            <a:r>
              <a:rPr lang="en-US" altLang="ko-KR" sz="1800" b="0" dirty="0"/>
              <a:t>11</a:t>
            </a:r>
            <a:r>
              <a:rPr lang="ko-KR" altLang="en-US" sz="1800" b="0" dirty="0"/>
              <a:t>월 </a:t>
            </a:r>
            <a:r>
              <a:rPr lang="en-US" altLang="ko-KR" sz="1800" b="0" dirty="0"/>
              <a:t>02</a:t>
            </a:r>
            <a:r>
              <a:rPr lang="ko-KR" altLang="en-US" sz="1800" b="0" dirty="0"/>
              <a:t>일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294967295"/>
          </p:nvPr>
        </p:nvSpPr>
        <p:spPr>
          <a:xfrm>
            <a:off x="559650" y="3961975"/>
            <a:ext cx="47604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400" b="1">
                <a:latin typeface="Malgun Gothic"/>
                <a:ea typeface="Malgun Gothic"/>
                <a:cs typeface="Malgun Gothic"/>
                <a:sym typeface="Malgun Gothic"/>
              </a:rPr>
              <a:t>박사과정</a:t>
            </a:r>
            <a:r>
              <a:rPr lang="en-US" sz="1400">
                <a:latin typeface="Malgun Gothic"/>
                <a:ea typeface="Malgun Gothic"/>
                <a:cs typeface="Malgun Gothic"/>
                <a:sym typeface="Malgun Gothic"/>
              </a:rPr>
              <a:t> 구태완 </a:t>
            </a:r>
            <a:r>
              <a:rPr lang="en-US" sz="1400" b="1">
                <a:latin typeface="Malgun Gothic"/>
                <a:ea typeface="Malgun Gothic"/>
                <a:cs typeface="Malgun Gothic"/>
                <a:sym typeface="Malgun Gothic"/>
              </a:rPr>
              <a:t>석사과정</a:t>
            </a:r>
            <a:r>
              <a:rPr lang="en-US" sz="1400">
                <a:latin typeface="Malgun Gothic"/>
                <a:ea typeface="Malgun Gothic"/>
                <a:cs typeface="Malgun Gothic"/>
                <a:sym typeface="Malgun Gothic"/>
              </a:rPr>
              <a:t> 한결희, 이도은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400" b="1">
                <a:latin typeface="Malgun Gothic"/>
                <a:ea typeface="Malgun Gothic"/>
                <a:cs typeface="Malgun Gothic"/>
                <a:sym typeface="Malgun Gothic"/>
              </a:rPr>
              <a:t>학부과정</a:t>
            </a:r>
            <a:r>
              <a:rPr lang="en-US" sz="1400">
                <a:latin typeface="Malgun Gothic"/>
                <a:ea typeface="Malgun Gothic"/>
                <a:cs typeface="Malgun Gothic"/>
                <a:sym typeface="Malgun Gothic"/>
              </a:rPr>
              <a:t> 고영현, 김학용, 김태현, 정혜원 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156" y="3054460"/>
            <a:ext cx="739675" cy="7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493875" y="2893650"/>
            <a:ext cx="3000000" cy="9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서울대학교</a:t>
            </a:r>
            <a:r>
              <a:rPr lang="en-US" sz="1600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600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박태성</a:t>
            </a:r>
            <a:r>
              <a:rPr lang="en-US" sz="1600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600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교수</a:t>
            </a:r>
            <a:r>
              <a:rPr lang="en-US" sz="2000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000" b="1" dirty="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생물정보통계</a:t>
            </a:r>
            <a:r>
              <a:rPr lang="en-US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연구실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8327FD-4679-4241-9E4D-E025AAF2CD06}"/>
              </a:ext>
            </a:extLst>
          </p:cNvPr>
          <p:cNvSpPr txBox="1"/>
          <p:nvPr/>
        </p:nvSpPr>
        <p:spPr>
          <a:xfrm>
            <a:off x="2025181" y="232269"/>
            <a:ext cx="4338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KR" dirty="0"/>
              <a:t>oefficients</a:t>
            </a:r>
            <a:r>
              <a:rPr lang="ko-KR" altLang="en-US" dirty="0"/>
              <a:t>에 </a:t>
            </a:r>
            <a:r>
              <a:rPr lang="en-US" altLang="ko-KR" dirty="0"/>
              <a:t>Log</a:t>
            </a:r>
            <a:r>
              <a:rPr lang="ko-KR" altLang="en-US" dirty="0"/>
              <a:t> 취한 값들에 대한 </a:t>
            </a:r>
            <a:r>
              <a:rPr lang="en-US" altLang="ko-KR" dirty="0"/>
              <a:t>Correlation Plot</a:t>
            </a:r>
            <a:endParaRPr lang="en-K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47746B-2DDE-284F-A15B-F2FD13E0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195" y="540046"/>
            <a:ext cx="3982065" cy="46034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584513-2A46-874F-9D4F-03D12840D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35" y="540045"/>
            <a:ext cx="3982065" cy="460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11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6;p19">
            <a:extLst>
              <a:ext uri="{FF2B5EF4-FFF2-40B4-BE49-F238E27FC236}">
                <a16:creationId xmlns:a16="http://schemas.microsoft.com/office/drawing/2014/main" id="{5872759A-CDC7-5143-8B90-19C97CB6BD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b="1" dirty="0">
                <a:solidFill>
                  <a:schemeClr val="accent5"/>
                </a:solidFill>
              </a:rPr>
              <a:t>Permutation Test (2)</a:t>
            </a:r>
            <a:endParaRPr lang="ko-KR" altLang="en-US" sz="200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2C3B950-10BF-0B40-A68B-CA058E542FD4}"/>
              </a:ext>
            </a:extLst>
          </p:cNvPr>
          <p:cNvSpPr txBox="1">
            <a:spLocks/>
          </p:cNvSpPr>
          <p:nvPr/>
        </p:nvSpPr>
        <p:spPr>
          <a:xfrm>
            <a:off x="660921" y="2010346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buFontTx/>
              <a:buChar char="-"/>
            </a:pPr>
            <a:r>
              <a:rPr lang="en-US" altLang="ko-KR" dirty="0"/>
              <a:t>two sample (</a:t>
            </a:r>
            <a:r>
              <a:rPr lang="en-US" altLang="ko-KR" dirty="0" err="1"/>
              <a:t>c_logi</a:t>
            </a:r>
            <a:r>
              <a:rPr lang="en-US" altLang="ko-KR" dirty="0"/>
              <a:t> vs </a:t>
            </a:r>
            <a:r>
              <a:rPr lang="en-US" altLang="ko-KR" dirty="0" err="1"/>
              <a:t>b_gomp</a:t>
            </a:r>
            <a:r>
              <a:rPr lang="en-US" altLang="ko-KR" dirty="0"/>
              <a:t> /  </a:t>
            </a:r>
            <a:r>
              <a:rPr lang="en-US" altLang="ko-KR" dirty="0" err="1"/>
              <a:t>c_logi</a:t>
            </a:r>
            <a:r>
              <a:rPr lang="en-US" altLang="ko-KR" dirty="0"/>
              <a:t> vs </a:t>
            </a:r>
            <a:r>
              <a:rPr lang="en-US" altLang="ko-KR" dirty="0" err="1"/>
              <a:t>c_gomp</a:t>
            </a:r>
            <a:r>
              <a:rPr lang="en-US" altLang="ko-KR" dirty="0"/>
              <a:t> ) t-test</a:t>
            </a:r>
            <a:r>
              <a:rPr lang="ko-KR" altLang="en-US" dirty="0"/>
              <a:t> </a:t>
            </a:r>
            <a:r>
              <a:rPr lang="en-US" altLang="ko-KR" dirty="0"/>
              <a:t>statistic</a:t>
            </a:r>
            <a:r>
              <a:rPr lang="ko-KR" altLang="en-US" dirty="0"/>
              <a:t>을 이용한 </a:t>
            </a:r>
            <a:r>
              <a:rPr lang="en-US" altLang="ko-KR" dirty="0"/>
              <a:t>Permutation test</a:t>
            </a:r>
          </a:p>
          <a:p>
            <a:pPr>
              <a:buFontTx/>
              <a:buChar char="-"/>
            </a:pPr>
            <a:endParaRPr lang="en-KR" dirty="0"/>
          </a:p>
          <a:p>
            <a:pPr>
              <a:buFontTx/>
              <a:buChar char="-"/>
            </a:pPr>
            <a:r>
              <a:rPr lang="en-KR" dirty="0"/>
              <a:t>H0_1 : c_logi* = b_gomp*</a:t>
            </a:r>
            <a:r>
              <a:rPr lang="ko-KR" altLang="en-US" dirty="0"/>
              <a:t> </a:t>
            </a:r>
            <a:endParaRPr lang="en-US" altLang="ko-KR" dirty="0"/>
          </a:p>
          <a:p>
            <a:pPr marL="146050" indent="0">
              <a:buNone/>
            </a:pPr>
            <a:endParaRPr lang="en-KR" dirty="0"/>
          </a:p>
          <a:p>
            <a:pPr>
              <a:buFontTx/>
              <a:buChar char="-"/>
            </a:pPr>
            <a:r>
              <a:rPr lang="en-KR" dirty="0"/>
              <a:t>H0_2 : c_logi* = c_gomp*</a:t>
            </a:r>
          </a:p>
          <a:p>
            <a:pPr>
              <a:buFontTx/>
              <a:buChar char="-"/>
            </a:pPr>
            <a:endParaRPr lang="en-KR" dirty="0"/>
          </a:p>
          <a:p>
            <a:pPr marL="146050" indent="0">
              <a:buNone/>
            </a:pPr>
            <a:r>
              <a:rPr lang="en-US" altLang="ko-KR" dirty="0"/>
              <a:t>-&gt;</a:t>
            </a:r>
            <a:r>
              <a:rPr lang="ko-KR" altLang="en-US" dirty="0"/>
              <a:t> 평균 비교에서는 표준화를 취하면 당연히 안되므로 다른 방안을 생각해보아야 함</a:t>
            </a:r>
            <a:r>
              <a:rPr lang="en-US" altLang="ko-KR" dirty="0"/>
              <a:t>.</a:t>
            </a:r>
            <a:endParaRPr lang="en-KR" dirty="0"/>
          </a:p>
          <a:p>
            <a:pPr marL="146050" indent="0">
              <a:buNone/>
            </a:pP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95976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7650" y="1198729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ko-KR" altLang="en-US" dirty="0">
                <a:solidFill>
                  <a:srgbClr val="000000"/>
                </a:solidFill>
              </a:rPr>
              <a:t>개요</a:t>
            </a:r>
            <a:r>
              <a:rPr lang="en-US" altLang="ko-KR" dirty="0">
                <a:solidFill>
                  <a:srgbClr val="000000"/>
                </a:solidFill>
              </a:rPr>
              <a:t>	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727650" y="1993266"/>
            <a:ext cx="7688700" cy="2368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1" dirty="0">
                <a:solidFill>
                  <a:schemeClr val="accent5"/>
                </a:solidFill>
              </a:rPr>
              <a:t>1. Segmented Growth Curve Model Coefficients</a:t>
            </a:r>
            <a:r>
              <a:rPr lang="ko-KR" altLang="en-US" sz="1400" b="1" dirty="0">
                <a:solidFill>
                  <a:schemeClr val="accent5"/>
                </a:solidFill>
              </a:rPr>
              <a:t> 추출</a:t>
            </a:r>
            <a:endParaRPr lang="en-US" altLang="ko-KR" sz="12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2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dirty="0"/>
              <a:t>  - 2020</a:t>
            </a:r>
            <a:r>
              <a:rPr lang="ko-KR" altLang="en-US" sz="1200" dirty="0"/>
              <a:t>년 </a:t>
            </a:r>
            <a:r>
              <a:rPr lang="en-US" altLang="ko-KR" sz="1200" dirty="0"/>
              <a:t>08</a:t>
            </a:r>
            <a:r>
              <a:rPr lang="ko-KR" altLang="en-US" sz="1200" dirty="0"/>
              <a:t>월 </a:t>
            </a:r>
            <a:r>
              <a:rPr lang="en-US" altLang="ko-KR" sz="1200" dirty="0"/>
              <a:t>31</a:t>
            </a:r>
            <a:r>
              <a:rPr lang="ko-KR" altLang="en-US" sz="1200" dirty="0"/>
              <a:t>일 기준</a:t>
            </a:r>
            <a:r>
              <a:rPr lang="en-US" altLang="ko-KR" sz="1200" dirty="0"/>
              <a:t>.</a:t>
            </a:r>
            <a:endParaRPr lang="en-US" altLang="ko-KR" sz="1100" dirty="0"/>
          </a:p>
          <a:p>
            <a:pPr marL="0" lvl="0" indent="0">
              <a:lnSpc>
                <a:spcPct val="100000"/>
              </a:lnSpc>
              <a:buNone/>
            </a:pPr>
            <a:endParaRPr lang="en-US" altLang="ko-KR" sz="12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400" b="1" dirty="0">
              <a:solidFill>
                <a:schemeClr val="accent5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b="1" dirty="0">
                <a:solidFill>
                  <a:schemeClr val="accent5"/>
                </a:solidFill>
              </a:rPr>
              <a:t>2. Permutation Test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dirty="0"/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dirty="0"/>
              <a:t>  - Logistic, </a:t>
            </a:r>
            <a:r>
              <a:rPr lang="en-US" altLang="ko-KR" sz="1200" dirty="0" err="1"/>
              <a:t>Gompertz</a:t>
            </a:r>
            <a:r>
              <a:rPr lang="ko-KR" altLang="en-US" sz="1200" dirty="0"/>
              <a:t> </a:t>
            </a:r>
            <a:r>
              <a:rPr lang="en-US" altLang="ko-KR" sz="1200" dirty="0"/>
              <a:t>Model</a:t>
            </a:r>
            <a:r>
              <a:rPr lang="ko-KR" altLang="en-US" sz="1200" dirty="0"/>
              <a:t>에 대해 </a:t>
            </a:r>
            <a:r>
              <a:rPr lang="ko-KR" altLang="en-US" sz="1200" dirty="0" err="1"/>
              <a:t>계수별</a:t>
            </a:r>
            <a:r>
              <a:rPr lang="ko-KR" altLang="en-US" sz="1200" dirty="0"/>
              <a:t> </a:t>
            </a:r>
            <a:r>
              <a:rPr lang="en-US" altLang="ko-KR" sz="1200" dirty="0"/>
              <a:t>permutation test</a:t>
            </a:r>
            <a:r>
              <a:rPr lang="ko-KR" altLang="en-US" sz="1200" dirty="0"/>
              <a:t> 실시</a:t>
            </a:r>
            <a:endParaRPr lang="en-US" altLang="ko-KR" sz="12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2072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b="1" dirty="0">
                <a:solidFill>
                  <a:schemeClr val="accent5"/>
                </a:solidFill>
              </a:rPr>
              <a:t>Permutation Test</a:t>
            </a:r>
            <a:endParaRPr lang="ko-KR" altLang="en-US" sz="2000" dirty="0"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729450" y="2001863"/>
            <a:ext cx="7489536" cy="2137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AutoNum type="arabicParenR"/>
            </a:pPr>
            <a:r>
              <a:rPr lang="ko-KR" altLang="en-US" sz="1200" dirty="0"/>
              <a:t>샘플 수가 작거나 정해진 분포가 없을 때 사용하는 검정</a:t>
            </a:r>
            <a:endParaRPr lang="en-US" altLang="ko-KR" sz="12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AutoNum type="arabicParenR"/>
            </a:pPr>
            <a:endParaRPr lang="en-US" sz="12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AutoNum type="arabicParenR"/>
            </a:pPr>
            <a:r>
              <a:rPr lang="ko-KR" altLang="en-US" sz="1200" dirty="0"/>
              <a:t>데이터의 </a:t>
            </a:r>
            <a:r>
              <a:rPr lang="en-US" altLang="ko-KR" sz="1200" dirty="0"/>
              <a:t>label</a:t>
            </a:r>
            <a:r>
              <a:rPr lang="ko-KR" altLang="en-US" sz="1200" dirty="0"/>
              <a:t>을 </a:t>
            </a:r>
            <a:r>
              <a:rPr lang="en-US" altLang="ko-KR" sz="1200" dirty="0"/>
              <a:t>permutation</a:t>
            </a:r>
            <a:r>
              <a:rPr lang="ko-KR" altLang="en-US" sz="1200" dirty="0"/>
              <a:t>하는 </a:t>
            </a:r>
            <a:r>
              <a:rPr lang="en-US" altLang="ko-KR" sz="1200" dirty="0"/>
              <a:t>randomization test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/>
              <a:t>  - A, B </a:t>
            </a:r>
            <a:r>
              <a:rPr lang="ko-KR" altLang="en-US" sz="1200" dirty="0"/>
              <a:t>그룹이 동일한 분포를 따른다는 가정 하에 두 관측 값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Xa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Xb</a:t>
            </a:r>
            <a:r>
              <a:rPr lang="en-US" altLang="ko-KR" sz="1200" dirty="0"/>
              <a:t>)</a:t>
            </a:r>
            <a:r>
              <a:rPr lang="ko-KR" altLang="en-US" sz="1200" dirty="0"/>
              <a:t>의 차이를 비교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4416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2072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b="1" dirty="0">
                <a:solidFill>
                  <a:schemeClr val="accent5"/>
                </a:solidFill>
              </a:rPr>
              <a:t>Result</a:t>
            </a:r>
            <a:endParaRPr lang="ko-KR" altLang="en-US" sz="20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40308C3-B061-4005-BF80-EEF7D7C5E8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742" y="1375309"/>
            <a:ext cx="7348763" cy="331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6D44044-A287-4504-9A42-34463F055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358318"/>
              </p:ext>
            </p:extLst>
          </p:nvPr>
        </p:nvGraphicFramePr>
        <p:xfrm>
          <a:off x="1300009" y="2977116"/>
          <a:ext cx="4058800" cy="487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14700">
                  <a:extLst>
                    <a:ext uri="{9D8B030D-6E8A-4147-A177-3AD203B41FA5}">
                      <a16:colId xmlns:a16="http://schemas.microsoft.com/office/drawing/2014/main" val="3177170424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4215114853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3004031898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3754451531"/>
                    </a:ext>
                  </a:extLst>
                </a:gridCol>
              </a:tblGrid>
              <a:tr h="1973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Logi_1</a:t>
                      </a:r>
                      <a:r>
                        <a:rPr lang="en-US" altLang="ko-KR" sz="1000" baseline="30000" dirty="0"/>
                        <a:t>st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Logi_2</a:t>
                      </a:r>
                      <a:r>
                        <a:rPr lang="en-US" altLang="ko-KR" sz="1000" baseline="30000" dirty="0"/>
                        <a:t>nd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Gom_1</a:t>
                      </a:r>
                      <a:r>
                        <a:rPr lang="en-US" altLang="ko-KR" sz="1000" baseline="30000" dirty="0"/>
                        <a:t>st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Gom_2</a:t>
                      </a:r>
                      <a:r>
                        <a:rPr lang="en-US" altLang="ko-KR" sz="1000" baseline="30000" dirty="0"/>
                        <a:t>nd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727593"/>
                  </a:ext>
                </a:extLst>
              </a:tr>
              <a:tr h="1973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155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71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150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59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37958"/>
                  </a:ext>
                </a:extLst>
              </a:tr>
            </a:tbl>
          </a:graphicData>
        </a:graphic>
      </p:graphicFrame>
      <p:sp>
        <p:nvSpPr>
          <p:cNvPr id="13" name="Google Shape;127;p19">
            <a:extLst>
              <a:ext uri="{FF2B5EF4-FFF2-40B4-BE49-F238E27FC236}">
                <a16:creationId xmlns:a16="http://schemas.microsoft.com/office/drawing/2014/main" id="{02CEE5BD-7963-4CC3-AC9C-796409E1A6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2742" y="1462187"/>
            <a:ext cx="6571573" cy="1514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endParaRPr lang="en-US" sz="1400" b="1" dirty="0">
              <a:solidFill>
                <a:schemeClr val="accent5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altLang="ko-KR" sz="1400" b="1" dirty="0">
                <a:solidFill>
                  <a:schemeClr val="accent5"/>
                </a:solidFill>
              </a:rPr>
              <a:t>1</a:t>
            </a:r>
            <a:r>
              <a:rPr lang="en-US" altLang="ko-KR" sz="1400" b="1" baseline="30000" dirty="0">
                <a:solidFill>
                  <a:schemeClr val="accent5"/>
                </a:solidFill>
              </a:rPr>
              <a:t>st</a:t>
            </a:r>
            <a:r>
              <a:rPr lang="en-US" altLang="ko-KR" sz="1400" b="1" dirty="0">
                <a:solidFill>
                  <a:schemeClr val="accent5"/>
                </a:solidFill>
              </a:rPr>
              <a:t>,</a:t>
            </a:r>
            <a:r>
              <a:rPr lang="ko-KR" altLang="en-US" sz="1400" b="1" dirty="0">
                <a:solidFill>
                  <a:schemeClr val="accent5"/>
                </a:solidFill>
              </a:rPr>
              <a:t> </a:t>
            </a:r>
            <a:r>
              <a:rPr lang="en-US" altLang="ko-KR" sz="1400" b="1" dirty="0">
                <a:solidFill>
                  <a:schemeClr val="accent5"/>
                </a:solidFill>
              </a:rPr>
              <a:t>2</a:t>
            </a:r>
            <a:r>
              <a:rPr lang="en-US" altLang="ko-KR" sz="1400" b="1" baseline="30000" dirty="0">
                <a:solidFill>
                  <a:schemeClr val="accent5"/>
                </a:solidFill>
              </a:rPr>
              <a:t>nd</a:t>
            </a:r>
            <a:r>
              <a:rPr lang="en-US" altLang="ko-KR" sz="1400" b="1" dirty="0">
                <a:solidFill>
                  <a:schemeClr val="accent5"/>
                </a:solidFill>
              </a:rPr>
              <a:t> segment </a:t>
            </a:r>
            <a:r>
              <a:rPr lang="ko-KR" altLang="en-US" sz="1400" b="1" dirty="0">
                <a:solidFill>
                  <a:schemeClr val="accent5"/>
                </a:solidFill>
              </a:rPr>
              <a:t>별 </a:t>
            </a:r>
            <a:r>
              <a:rPr lang="ko-KR" altLang="en-US" sz="1400" b="1" dirty="0" err="1">
                <a:solidFill>
                  <a:schemeClr val="accent5"/>
                </a:solidFill>
              </a:rPr>
              <a:t>적합된</a:t>
            </a:r>
            <a:r>
              <a:rPr lang="ko-KR" altLang="en-US" sz="1400" b="1" dirty="0">
                <a:solidFill>
                  <a:schemeClr val="accent5"/>
                </a:solidFill>
              </a:rPr>
              <a:t> 국가 수</a:t>
            </a:r>
            <a:endParaRPr lang="en-US" altLang="ko-KR"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/>
              <a:t>1) </a:t>
            </a:r>
            <a:r>
              <a:rPr lang="ko-KR" altLang="en-US" sz="1200" dirty="0"/>
              <a:t>총 국가 수 </a:t>
            </a:r>
            <a:r>
              <a:rPr lang="en-US" altLang="ko-KR" sz="1200" dirty="0"/>
              <a:t>: 165 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/>
              <a:t>2) </a:t>
            </a:r>
            <a:r>
              <a:rPr lang="ko-KR" altLang="en-US" sz="1200" dirty="0"/>
              <a:t>모형 별 </a:t>
            </a:r>
            <a:r>
              <a:rPr lang="ko-KR" altLang="en-US" sz="1200" dirty="0" err="1"/>
              <a:t>적합된</a:t>
            </a:r>
            <a:r>
              <a:rPr lang="ko-KR" altLang="en-US" sz="1200" dirty="0"/>
              <a:t> 개수</a:t>
            </a:r>
            <a:endParaRPr lang="en-US" altLang="ko-KR"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altLang="ko-KR"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altLang="ko-KR" sz="1200" dirty="0"/>
          </a:p>
          <a:p>
            <a:pPr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altLang="ko-KR" sz="1200" dirty="0"/>
              <a:t>3) </a:t>
            </a:r>
            <a:r>
              <a:rPr lang="ko-KR" altLang="en-US" sz="1200" dirty="0"/>
              <a:t>모형 별 </a:t>
            </a:r>
            <a:r>
              <a:rPr lang="ko-KR" altLang="en-US" sz="1200" dirty="0" err="1"/>
              <a:t>미적합된</a:t>
            </a:r>
            <a:r>
              <a:rPr lang="ko-KR" altLang="en-US" sz="1200" dirty="0"/>
              <a:t> 개수</a:t>
            </a:r>
            <a:endParaRPr lang="en-US" altLang="ko-KR"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altLang="ko-KR"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altLang="ko-KR" sz="12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altLang="ko-KR" sz="1200" dirty="0"/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D21F3890-8C10-45E0-86D7-A2F65E617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433721"/>
              </p:ext>
            </p:extLst>
          </p:nvPr>
        </p:nvGraphicFramePr>
        <p:xfrm>
          <a:off x="1300009" y="3863120"/>
          <a:ext cx="4058800" cy="487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14700">
                  <a:extLst>
                    <a:ext uri="{9D8B030D-6E8A-4147-A177-3AD203B41FA5}">
                      <a16:colId xmlns:a16="http://schemas.microsoft.com/office/drawing/2014/main" val="3177170424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4215114853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3004031898"/>
                    </a:ext>
                  </a:extLst>
                </a:gridCol>
                <a:gridCol w="1014700">
                  <a:extLst>
                    <a:ext uri="{9D8B030D-6E8A-4147-A177-3AD203B41FA5}">
                      <a16:colId xmlns:a16="http://schemas.microsoft.com/office/drawing/2014/main" val="3754451531"/>
                    </a:ext>
                  </a:extLst>
                </a:gridCol>
              </a:tblGrid>
              <a:tr h="1973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Logi_1</a:t>
                      </a:r>
                      <a:r>
                        <a:rPr lang="en-US" altLang="ko-KR" sz="1000" baseline="30000" dirty="0"/>
                        <a:t>st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Logi_2</a:t>
                      </a:r>
                      <a:r>
                        <a:rPr lang="en-US" altLang="ko-KR" sz="1000" baseline="30000" dirty="0"/>
                        <a:t>nd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Gom_1</a:t>
                      </a:r>
                      <a:r>
                        <a:rPr lang="en-US" altLang="ko-KR" sz="1000" baseline="30000" dirty="0"/>
                        <a:t>st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Gom_2</a:t>
                      </a:r>
                      <a:r>
                        <a:rPr lang="en-US" altLang="ko-KR" sz="1000" baseline="30000" dirty="0"/>
                        <a:t>nd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727593"/>
                  </a:ext>
                </a:extLst>
              </a:tr>
              <a:tr h="1973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37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1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01C9089-401C-EF4E-849C-DAE3935958A9}"/>
              </a:ext>
            </a:extLst>
          </p:cNvPr>
          <p:cNvSpPr txBox="1"/>
          <p:nvPr/>
        </p:nvSpPr>
        <p:spPr>
          <a:xfrm>
            <a:off x="671414" y="127344"/>
            <a:ext cx="3487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Logistic Model</a:t>
            </a:r>
            <a:r>
              <a:rPr lang="en-KR" sz="1600" dirty="0"/>
              <a:t> </a:t>
            </a:r>
            <a:r>
              <a:rPr lang="en-KR" sz="1100" dirty="0"/>
              <a:t>(</a:t>
            </a:r>
            <a:r>
              <a:rPr lang="en-US" sz="1100" dirty="0"/>
              <a:t>coefficient</a:t>
            </a:r>
            <a:r>
              <a:rPr lang="ko-KR" altLang="en-US" sz="1100" dirty="0"/>
              <a:t>에 </a:t>
            </a:r>
            <a:r>
              <a:rPr lang="en-US" altLang="ko-KR" sz="1100" dirty="0"/>
              <a:t>log </a:t>
            </a:r>
            <a:r>
              <a:rPr lang="ko-KR" altLang="en-US" sz="1100" dirty="0"/>
              <a:t>취한 값</a:t>
            </a:r>
            <a:r>
              <a:rPr lang="en-US" altLang="ko-KR" sz="1100" dirty="0"/>
              <a:t>)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E82968-1737-C64F-B6A2-C061395F0EEB}"/>
              </a:ext>
            </a:extLst>
          </p:cNvPr>
          <p:cNvSpPr txBox="1"/>
          <p:nvPr/>
        </p:nvSpPr>
        <p:spPr>
          <a:xfrm>
            <a:off x="4985261" y="223298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200" dirty="0"/>
              <a:t>United_States_of_America, Andorra</a:t>
            </a:r>
            <a:r>
              <a:rPr lang="ko-KR" altLang="en-US" sz="1200" dirty="0"/>
              <a:t> 제외한 </a:t>
            </a:r>
            <a:r>
              <a:rPr lang="en-US" altLang="ko-KR" sz="1200" dirty="0"/>
              <a:t>plot</a:t>
            </a:r>
            <a:endParaRPr lang="en-KR" sz="1200" dirty="0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C98BFC47-6349-E14C-B436-A360FB71A110}"/>
              </a:ext>
            </a:extLst>
          </p:cNvPr>
          <p:cNvSpPr/>
          <p:nvPr/>
        </p:nvSpPr>
        <p:spPr>
          <a:xfrm>
            <a:off x="3411215" y="3417469"/>
            <a:ext cx="562558" cy="648269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C56DA22-A015-9B41-B048-11F1E2385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88" y="500297"/>
            <a:ext cx="3982065" cy="46585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0F6C3E-7287-C749-A87A-A732A9D42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654" y="500297"/>
            <a:ext cx="3982065" cy="464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418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C7D32D62-8F45-3E4F-801D-EEE427D4CAA4}"/>
              </a:ext>
            </a:extLst>
          </p:cNvPr>
          <p:cNvSpPr/>
          <p:nvPr/>
        </p:nvSpPr>
        <p:spPr>
          <a:xfrm>
            <a:off x="2369423" y="937981"/>
            <a:ext cx="562558" cy="648269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DC0945C7-911E-E940-A112-3568AE675954}"/>
              </a:ext>
            </a:extLst>
          </p:cNvPr>
          <p:cNvSpPr/>
          <p:nvPr/>
        </p:nvSpPr>
        <p:spPr>
          <a:xfrm>
            <a:off x="1876600" y="1586250"/>
            <a:ext cx="562558" cy="648269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D8B80E52-29A7-CE41-86A4-16DD3402281B}"/>
              </a:ext>
            </a:extLst>
          </p:cNvPr>
          <p:cNvSpPr/>
          <p:nvPr/>
        </p:nvSpPr>
        <p:spPr>
          <a:xfrm>
            <a:off x="7528694" y="3432411"/>
            <a:ext cx="562558" cy="648269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4054E6D7-BC9E-8649-89FF-6C138AEBC4D5}"/>
              </a:ext>
            </a:extLst>
          </p:cNvPr>
          <p:cNvSpPr/>
          <p:nvPr/>
        </p:nvSpPr>
        <p:spPr>
          <a:xfrm>
            <a:off x="6563032" y="951216"/>
            <a:ext cx="562558" cy="648269"/>
          </a:xfrm>
          <a:prstGeom prst="fram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F93F32-A072-E74A-AFA3-E85C0410D8D6}"/>
              </a:ext>
            </a:extLst>
          </p:cNvPr>
          <p:cNvSpPr txBox="1"/>
          <p:nvPr/>
        </p:nvSpPr>
        <p:spPr>
          <a:xfrm>
            <a:off x="625760" y="128555"/>
            <a:ext cx="348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 dirty="0"/>
              <a:t>Gompertz Model </a:t>
            </a:r>
            <a:r>
              <a:rPr lang="en-KR" sz="1200" dirty="0"/>
              <a:t>(</a:t>
            </a:r>
            <a:r>
              <a:rPr lang="en-US" sz="1200" dirty="0"/>
              <a:t>coefficient</a:t>
            </a:r>
            <a:r>
              <a:rPr lang="ko-KR" altLang="en-US" sz="1200" dirty="0"/>
              <a:t>에 </a:t>
            </a:r>
            <a:r>
              <a:rPr lang="en-US" altLang="ko-KR" sz="1200" dirty="0"/>
              <a:t>log </a:t>
            </a:r>
            <a:r>
              <a:rPr lang="ko-KR" altLang="en-US" sz="1200" dirty="0"/>
              <a:t>취한 값</a:t>
            </a:r>
            <a:r>
              <a:rPr lang="en-US" altLang="ko-KR" sz="1200" dirty="0"/>
              <a:t>)</a:t>
            </a:r>
            <a:endParaRPr lang="en-US" sz="2400" dirty="0"/>
          </a:p>
          <a:p>
            <a:endParaRPr lang="en-KR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D41EB4-9D11-664A-BE93-05D845E4E4A1}"/>
              </a:ext>
            </a:extLst>
          </p:cNvPr>
          <p:cNvSpPr txBox="1"/>
          <p:nvPr/>
        </p:nvSpPr>
        <p:spPr>
          <a:xfrm>
            <a:off x="5454395" y="159471"/>
            <a:ext cx="2217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Benin, Kyrgyzstan </a:t>
            </a:r>
            <a:r>
              <a:rPr lang="ko-KR" altLang="en-US" sz="1200" dirty="0"/>
              <a:t>제외한 </a:t>
            </a:r>
            <a:r>
              <a:rPr lang="en-US" altLang="ko-KR" sz="1200" dirty="0"/>
              <a:t>plot</a:t>
            </a:r>
            <a:endParaRPr lang="en-KR" sz="1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A7D408-71EC-DC45-BA85-935287325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90" y="528804"/>
            <a:ext cx="3982065" cy="46146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7CAEB47-BE1F-FC4A-BE05-65EEC762E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630" y="522667"/>
            <a:ext cx="3982065" cy="461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5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2072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b="1" dirty="0">
                <a:solidFill>
                  <a:schemeClr val="accent5"/>
                </a:solidFill>
              </a:rPr>
              <a:t>Permutation Test (1)</a:t>
            </a:r>
            <a:endParaRPr lang="ko-KR" altLang="en-US" sz="2000" dirty="0"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590095" y="1869786"/>
            <a:ext cx="7688700" cy="60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ko-KR" sz="1200" b="1" dirty="0"/>
              <a:t>-</a:t>
            </a:r>
            <a:r>
              <a:rPr lang="ko-KR" altLang="en-US" sz="1200" b="1" dirty="0"/>
              <a:t> </a:t>
            </a:r>
            <a:r>
              <a:rPr lang="en-US" sz="1200" b="1" dirty="0"/>
              <a:t>H0</a:t>
            </a:r>
            <a:r>
              <a:rPr lang="en-US" sz="1200" dirty="0"/>
              <a:t> :  Segment 1</a:t>
            </a:r>
            <a:r>
              <a:rPr lang="ko-KR" altLang="en-US" sz="1200" dirty="0"/>
              <a:t>에서의 </a:t>
            </a:r>
            <a:r>
              <a:rPr lang="ko-KR" altLang="en-US" sz="1200" dirty="0" err="1"/>
              <a:t>계수끼리의</a:t>
            </a:r>
            <a:r>
              <a:rPr lang="ko-KR" altLang="en-US" sz="1200" dirty="0"/>
              <a:t> 상관관계와 </a:t>
            </a:r>
            <a:r>
              <a:rPr lang="en-US" altLang="ko-KR" sz="1200" dirty="0"/>
              <a:t>Segment 2</a:t>
            </a:r>
            <a:r>
              <a:rPr lang="ko-KR" altLang="en-US" sz="1200" dirty="0"/>
              <a:t>에서의 </a:t>
            </a:r>
            <a:r>
              <a:rPr lang="ko-KR" altLang="en-US" sz="1200" dirty="0" err="1"/>
              <a:t>계수끼리의</a:t>
            </a:r>
            <a:r>
              <a:rPr lang="ko-KR" altLang="en-US" sz="1200" dirty="0"/>
              <a:t> 상관관계가 같음</a:t>
            </a:r>
            <a:r>
              <a:rPr lang="en-US" altLang="ko-KR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79806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2072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b="1" dirty="0">
                <a:solidFill>
                  <a:schemeClr val="accent5"/>
                </a:solidFill>
              </a:rPr>
              <a:t>Permutation Test (1)</a:t>
            </a:r>
            <a:endParaRPr lang="ko-KR" alt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부제목 2">
                <a:extLst>
                  <a:ext uri="{FF2B5EF4-FFF2-40B4-BE49-F238E27FC236}">
                    <a16:creationId xmlns:a16="http://schemas.microsoft.com/office/drawing/2014/main" id="{5DB39EEF-B530-4333-9810-B3CC14BC89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9987" y="2063212"/>
                <a:ext cx="7108371" cy="17716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 lnSpcReduction="1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115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300"/>
                  <a:buFont typeface="Lato"/>
                  <a:buChar char="●"/>
                  <a:defRPr sz="13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1pPr>
                <a:lvl2pPr marL="914400" marR="0" lvl="1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○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2pPr>
                <a:lvl3pPr marL="1371600" marR="0" lvl="2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■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3pPr>
                <a:lvl4pPr marL="1828800" marR="0" lvl="3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●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4pPr>
                <a:lvl5pPr marL="2286000" marR="0" lvl="4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○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5pPr>
                <a:lvl6pPr marL="2743200" marR="0" lvl="5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■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6pPr>
                <a:lvl7pPr marL="3200400" marR="0" lvl="6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●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7pPr>
                <a:lvl8pPr marL="3657600" marR="0" lvl="7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100"/>
                  <a:buFont typeface="Lato"/>
                  <a:buChar char="○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8pPr>
                <a:lvl9pPr marL="4114800" marR="0" lvl="8" indent="-29845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accent1"/>
                  </a:buClr>
                  <a:buSzPts val="1100"/>
                  <a:buFont typeface="Lato"/>
                  <a:buChar char="■"/>
                  <a:defRPr sz="1100" b="0" i="0" u="none" strike="noStrike" cap="none">
                    <a:solidFill>
                      <a:schemeClr val="accent1"/>
                    </a:solidFill>
                    <a:latin typeface="Lato"/>
                    <a:ea typeface="Lato"/>
                    <a:cs typeface="Lato"/>
                    <a:sym typeface="Lato"/>
                  </a:defRPr>
                </a:lvl9pPr>
              </a:lstStyle>
              <a:p>
                <a:pPr marL="146050" indent="0">
                  <a:buNone/>
                </a:pPr>
                <a:r>
                  <a:rPr lang="ko-KR" altLang="en-US" dirty="0"/>
                  <a:t>부적합 이유</a:t>
                </a:r>
                <a:r>
                  <a:rPr lang="en-US" altLang="ko-KR" dirty="0"/>
                  <a:t>.</a:t>
                </a:r>
              </a:p>
              <a:p>
                <a:pPr marL="146050" indent="0">
                  <a:buNone/>
                </a:pPr>
                <a:endParaRPr lang="en-US" altLang="ko-KR" dirty="0"/>
              </a:p>
              <a:p>
                <a:pPr marL="146050" indent="0">
                  <a:buNone/>
                </a:pPr>
                <a:r>
                  <a:rPr lang="en-US" altLang="ko-KR" dirty="0"/>
                  <a:t>1.</a:t>
                </a:r>
                <a:r>
                  <a:rPr lang="ko-KR" altLang="en-US" dirty="0"/>
                  <a:t> </a:t>
                </a:r>
                <a:r>
                  <a:rPr lang="ko-KR" altLang="en-US" dirty="0" err="1"/>
                  <a:t>파라미터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a, b, c</a:t>
                </a:r>
                <a:r>
                  <a:rPr lang="ko-KR" altLang="en-US" dirty="0"/>
                  <a:t>가 동질적인 </a:t>
                </a:r>
                <a:r>
                  <a:rPr lang="en-US" altLang="ko-KR" dirty="0"/>
                  <a:t>data</a:t>
                </a:r>
                <a:r>
                  <a:rPr lang="ko-KR" altLang="en-US" dirty="0"/>
                  <a:t>가 아님</a:t>
                </a:r>
                <a:r>
                  <a:rPr lang="en-US" altLang="ko-KR" dirty="0"/>
                  <a:t>.</a:t>
                </a:r>
              </a:p>
              <a:p>
                <a:pPr marL="146050" indent="0">
                  <a:buNone/>
                </a:pPr>
                <a:endParaRPr lang="en-US" altLang="ko-KR" dirty="0"/>
              </a:p>
              <a:p>
                <a:pPr marL="146050" indent="0">
                  <a:buNone/>
                </a:pPr>
                <a:r>
                  <a:rPr lang="en-US" altLang="ko-KR" dirty="0"/>
                  <a:t>2. </a:t>
                </a:r>
                <a:r>
                  <a:rPr lang="ko-KR" altLang="en-US" dirty="0"/>
                  <a:t>따라서 </a:t>
                </a:r>
                <a:r>
                  <a:rPr lang="en-US" altLang="ko-KR" dirty="0"/>
                  <a:t>correlation(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</m:sSub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𝑏𝑐</m:t>
                        </m:r>
                      </m:sub>
                    </m:sSub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𝑐𝑎</m:t>
                        </m:r>
                      </m:sub>
                    </m:sSub>
                  </m:oMath>
                </a14:m>
                <a:r>
                  <a:rPr lang="en-US" altLang="ko-KR" dirty="0"/>
                  <a:t>) </a:t>
                </a:r>
                <a:r>
                  <a:rPr lang="ko-KR" altLang="en-US" dirty="0"/>
                  <a:t>도 동질적인 </a:t>
                </a:r>
                <a:r>
                  <a:rPr lang="en-US" altLang="ko-KR" dirty="0"/>
                  <a:t>sample</a:t>
                </a:r>
                <a:r>
                  <a:rPr lang="ko-KR" altLang="en-US" dirty="0"/>
                  <a:t>이라 보기 어려움</a:t>
                </a:r>
                <a:r>
                  <a:rPr lang="en-US" altLang="ko-KR" dirty="0"/>
                  <a:t>.</a:t>
                </a:r>
              </a:p>
              <a:p>
                <a:pPr marL="146050" indent="0">
                  <a:buNone/>
                </a:pPr>
                <a:endParaRPr lang="en-US" altLang="ko-KR" dirty="0"/>
              </a:p>
              <a:p>
                <a:pPr marL="146050" indent="0">
                  <a:buNone/>
                </a:pPr>
                <a:r>
                  <a:rPr lang="en-US" altLang="ko-KR" dirty="0"/>
                  <a:t>3. Sample(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r>
                  <a:rPr lang="en-US" altLang="ko-KR" dirty="0"/>
                  <a:t>-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𝑎𝑏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𝑏𝑐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r>
                  <a:rPr lang="en-US" altLang="ko-KR" dirty="0"/>
                  <a:t>-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𝑏𝑐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𝑐𝑎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r>
                  <a:rPr lang="en-US" altLang="ko-KR" dirty="0"/>
                  <a:t>-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𝑐𝑎</m:t>
                        </m:r>
                      </m:sub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ko-KR" dirty="0"/>
                  <a:t>) </a:t>
                </a:r>
                <a:r>
                  <a:rPr lang="ko-KR" altLang="en-US" dirty="0"/>
                  <a:t>수가 </a:t>
                </a:r>
                <a:r>
                  <a:rPr lang="en-US" altLang="ko-KR" dirty="0"/>
                  <a:t>3</a:t>
                </a:r>
                <a:r>
                  <a:rPr lang="ko-KR" altLang="en-US" dirty="0"/>
                  <a:t>개로 </a:t>
                </a:r>
                <a:r>
                  <a:rPr lang="en-US" altLang="ko-KR" dirty="0"/>
                  <a:t>permutation</a:t>
                </a:r>
                <a:r>
                  <a:rPr lang="ko-KR" altLang="en-US" dirty="0"/>
                  <a:t>해도 </a:t>
                </a:r>
                <a:r>
                  <a:rPr lang="en-US" altLang="ko-KR" dirty="0"/>
                  <a:t>6</a:t>
                </a:r>
                <a:r>
                  <a:rPr lang="ko-KR" altLang="en-US" dirty="0" err="1"/>
                  <a:t>으로</a:t>
                </a:r>
                <a:r>
                  <a:rPr lang="ko-KR" altLang="en-US" dirty="0"/>
                  <a:t> 매우 적음</a:t>
                </a:r>
                <a:r>
                  <a:rPr lang="en-US" altLang="ko-KR" dirty="0"/>
                  <a:t>.</a:t>
                </a:r>
              </a:p>
              <a:p>
                <a:endParaRPr lang="en-US" altLang="ko-KR" dirty="0"/>
              </a:p>
            </p:txBody>
          </p:sp>
        </mc:Choice>
        <mc:Fallback>
          <p:sp>
            <p:nvSpPr>
              <p:cNvPr id="6" name="부제목 2">
                <a:extLst>
                  <a:ext uri="{FF2B5EF4-FFF2-40B4-BE49-F238E27FC236}">
                    <a16:creationId xmlns:a16="http://schemas.microsoft.com/office/drawing/2014/main" id="{5DB39EEF-B530-4333-9810-B3CC14BC89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987" y="2063212"/>
                <a:ext cx="7108371" cy="17716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8559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6;p19">
            <a:extLst>
              <a:ext uri="{FF2B5EF4-FFF2-40B4-BE49-F238E27FC236}">
                <a16:creationId xmlns:a16="http://schemas.microsoft.com/office/drawing/2014/main" id="{5872759A-CDC7-5143-8B90-19C97CB6BD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altLang="ko-KR" sz="2000" dirty="0">
                <a:solidFill>
                  <a:schemeClr val="accent5"/>
                </a:solidFill>
              </a:rPr>
              <a:t>Logistic and </a:t>
            </a:r>
            <a:r>
              <a:rPr lang="en-US" altLang="ko-KR" sz="2000" dirty="0" err="1">
                <a:solidFill>
                  <a:schemeClr val="accent5"/>
                </a:solidFill>
              </a:rPr>
              <a:t>Gompertz</a:t>
            </a:r>
            <a:r>
              <a:rPr lang="en-US" altLang="ko-KR" sz="2000" dirty="0">
                <a:solidFill>
                  <a:schemeClr val="accent5"/>
                </a:solidFill>
              </a:rPr>
              <a:t> Model</a:t>
            </a:r>
            <a:r>
              <a:rPr lang="ko-KR" altLang="en-US" sz="2000" dirty="0">
                <a:solidFill>
                  <a:schemeClr val="accent5"/>
                </a:solidFill>
              </a:rPr>
              <a:t>의 기울기와 관련된 계수 비교</a:t>
            </a:r>
            <a:endParaRPr lang="ko-KR" altLang="en-US" sz="20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36A7909-7AE7-034F-B6B6-B6DE8D9F944D}"/>
              </a:ext>
            </a:extLst>
          </p:cNvPr>
          <p:cNvSpPr txBox="1">
            <a:spLocks/>
          </p:cNvSpPr>
          <p:nvPr/>
        </p:nvSpPr>
        <p:spPr>
          <a:xfrm>
            <a:off x="658344" y="2071716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buFontTx/>
              <a:buChar char="-"/>
            </a:pPr>
            <a:r>
              <a:rPr lang="en-US" dirty="0"/>
              <a:t>Correlation</a:t>
            </a:r>
            <a:r>
              <a:rPr lang="ko-KR" altLang="en-US" dirty="0"/>
              <a:t> </a:t>
            </a:r>
            <a:r>
              <a:rPr lang="en-US" altLang="ko-KR" dirty="0"/>
              <a:t>Coefficients</a:t>
            </a:r>
          </a:p>
          <a:p>
            <a:pPr marL="146050" indent="0">
              <a:buFont typeface="Lato"/>
              <a:buNone/>
            </a:pP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Linear Regression </a:t>
            </a:r>
          </a:p>
          <a:p>
            <a:pPr marL="146050" indent="0">
              <a:buNone/>
            </a:pPr>
            <a:r>
              <a:rPr lang="ko-KR" altLang="en-US" dirty="0"/>
              <a:t>    </a:t>
            </a:r>
            <a:r>
              <a:rPr lang="en-US" altLang="ko-KR" dirty="0"/>
              <a:t>(both with or without interaction term of </a:t>
            </a:r>
            <a:r>
              <a:rPr lang="en-US" altLang="ko-KR" dirty="0" err="1"/>
              <a:t>b_gomp</a:t>
            </a:r>
            <a:r>
              <a:rPr lang="en-US" altLang="ko-KR" dirty="0"/>
              <a:t> and </a:t>
            </a:r>
            <a:r>
              <a:rPr lang="en-US" altLang="ko-KR" dirty="0" err="1"/>
              <a:t>c_gomp</a:t>
            </a:r>
            <a:r>
              <a:rPr lang="en-US" altLang="ko-KR" dirty="0"/>
              <a:t>)</a:t>
            </a:r>
          </a:p>
          <a:p>
            <a:pPr marL="146050" indent="0">
              <a:buNone/>
            </a:pPr>
            <a:r>
              <a:rPr lang="en-US" dirty="0"/>
              <a:t>    (ex.  </a:t>
            </a:r>
            <a:r>
              <a:rPr lang="en-US" dirty="0" err="1"/>
              <a:t>c_logi</a:t>
            </a:r>
            <a:r>
              <a:rPr lang="en-US" dirty="0"/>
              <a:t> ~ </a:t>
            </a:r>
            <a:r>
              <a:rPr lang="en-US" dirty="0" err="1"/>
              <a:t>b_gomp</a:t>
            </a:r>
            <a:r>
              <a:rPr lang="en-US" dirty="0"/>
              <a:t> </a:t>
            </a:r>
          </a:p>
          <a:p>
            <a:pPr marL="146050" indent="0">
              <a:buNone/>
            </a:pPr>
            <a:r>
              <a:rPr lang="en-US" dirty="0"/>
              <a:t>              </a:t>
            </a:r>
            <a:r>
              <a:rPr lang="en-US" dirty="0" err="1"/>
              <a:t>c_logi</a:t>
            </a:r>
            <a:r>
              <a:rPr lang="en-US" dirty="0"/>
              <a:t> ~ </a:t>
            </a:r>
            <a:r>
              <a:rPr lang="en-US" dirty="0" err="1"/>
              <a:t>c_gomp</a:t>
            </a:r>
            <a:r>
              <a:rPr lang="en-US" dirty="0"/>
              <a:t>         </a:t>
            </a:r>
          </a:p>
          <a:p>
            <a:pPr marL="146050" indent="0">
              <a:buNone/>
            </a:pPr>
            <a:r>
              <a:rPr lang="en-US" dirty="0"/>
              <a:t>              </a:t>
            </a:r>
            <a:r>
              <a:rPr lang="en-US" dirty="0" err="1"/>
              <a:t>c_logi</a:t>
            </a:r>
            <a:r>
              <a:rPr lang="en-US" dirty="0"/>
              <a:t> ~ </a:t>
            </a:r>
            <a:r>
              <a:rPr lang="en-US" dirty="0" err="1"/>
              <a:t>b_gomp</a:t>
            </a:r>
            <a:r>
              <a:rPr lang="en-US" dirty="0"/>
              <a:t> + </a:t>
            </a:r>
            <a:r>
              <a:rPr lang="en-US" dirty="0" err="1"/>
              <a:t>c_gomp</a:t>
            </a:r>
            <a:r>
              <a:rPr lang="en-US" dirty="0"/>
              <a:t> </a:t>
            </a:r>
          </a:p>
          <a:p>
            <a:pPr marL="146050" indent="0">
              <a:buNone/>
            </a:pPr>
            <a:r>
              <a:rPr lang="en-US" dirty="0"/>
              <a:t>              </a:t>
            </a:r>
            <a:r>
              <a:rPr lang="en-US" dirty="0" err="1"/>
              <a:t>c_logi</a:t>
            </a:r>
            <a:r>
              <a:rPr lang="en-US" dirty="0"/>
              <a:t> ~ </a:t>
            </a:r>
            <a:r>
              <a:rPr lang="en-US" dirty="0" err="1"/>
              <a:t>b_gomp</a:t>
            </a:r>
            <a:r>
              <a:rPr lang="en-US" dirty="0"/>
              <a:t> * </a:t>
            </a:r>
            <a:r>
              <a:rPr lang="en-US" dirty="0" err="1"/>
              <a:t>c_gomp</a:t>
            </a:r>
            <a:r>
              <a:rPr lang="en-US" dirty="0"/>
              <a:t>)</a:t>
            </a:r>
            <a:endParaRPr lang="en-KR" dirty="0"/>
          </a:p>
          <a:p>
            <a:pPr marL="146050" indent="0">
              <a:buNone/>
            </a:pP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308611787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1728</TotalTime>
  <Words>441</Words>
  <Application>Microsoft Macintosh PowerPoint</Application>
  <PresentationFormat>On-screen Show (16:9)</PresentationFormat>
  <Paragraphs>76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Malgun Gothic</vt:lpstr>
      <vt:lpstr>Lato</vt:lpstr>
      <vt:lpstr>Cambria Math</vt:lpstr>
      <vt:lpstr>Raleway</vt:lpstr>
      <vt:lpstr>Arial</vt:lpstr>
      <vt:lpstr>Streamline</vt:lpstr>
      <vt:lpstr>Comparing  Coefficients of Growth Curve Models         11월 02일</vt:lpstr>
      <vt:lpstr>개요 </vt:lpstr>
      <vt:lpstr>Permutation Test</vt:lpstr>
      <vt:lpstr>Result</vt:lpstr>
      <vt:lpstr>PowerPoint Presentation</vt:lpstr>
      <vt:lpstr>PowerPoint Presentation</vt:lpstr>
      <vt:lpstr>Permutation Test (1)</vt:lpstr>
      <vt:lpstr>Permutation Test (1)</vt:lpstr>
      <vt:lpstr>Logistic and Gompertz Model의 기울기와 관련된 계수 비교</vt:lpstr>
      <vt:lpstr>PowerPoint Presentation</vt:lpstr>
      <vt:lpstr>Permutation Test 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전세계 신규 확진자 예측 및 정책의 영향 분석</dc:title>
  <cp:lastModifiedBy>Ko Yeonghyeon</cp:lastModifiedBy>
  <cp:revision>136</cp:revision>
  <dcterms:modified xsi:type="dcterms:W3CDTF">2020-11-02T02:42:26Z</dcterms:modified>
</cp:coreProperties>
</file>